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78152" autoAdjust="0"/>
  </p:normalViewPr>
  <p:slideViewPr>
    <p:cSldViewPr snapToGrid="0">
      <p:cViewPr varScale="1">
        <p:scale>
          <a:sx n="46" d="100"/>
          <a:sy n="46" d="100"/>
        </p:scale>
        <p:origin x="281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ne\Dropbox\Anne_Lab_People\Vaughn_Victor\ABAshootroo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Sheet1!$B$2</c:f>
              <c:strCache>
                <c:ptCount val="1"/>
                <c:pt idx="0">
                  <c:v>Root</c:v>
                </c:pt>
              </c:strCache>
            </c:strRef>
          </c:tx>
          <c:spPr>
            <a:solidFill>
              <a:schemeClr val="tx1"/>
            </a:solidFill>
            <a:ln>
              <a:solidFill>
                <a:schemeClr val="tx1"/>
              </a:solidFill>
            </a:ln>
          </c:spPr>
          <c:invertIfNegative val="0"/>
          <c:cat>
            <c:strRef>
              <c:f>Sheet1!$A$3:$A$8</c:f>
              <c:strCache>
                <c:ptCount val="6"/>
                <c:pt idx="0">
                  <c:v>ABA1</c:v>
                </c:pt>
                <c:pt idx="1">
                  <c:v>NCED3</c:v>
                </c:pt>
                <c:pt idx="2">
                  <c:v>PP2CA</c:v>
                </c:pt>
                <c:pt idx="3">
                  <c:v>CYP707A3</c:v>
                </c:pt>
                <c:pt idx="4">
                  <c:v>ABA3</c:v>
                </c:pt>
                <c:pt idx="5">
                  <c:v>ABI1</c:v>
                </c:pt>
              </c:strCache>
            </c:strRef>
          </c:cat>
          <c:val>
            <c:numRef>
              <c:f>Sheet1!$B$3:$B$8</c:f>
              <c:numCache>
                <c:formatCode>General</c:formatCode>
                <c:ptCount val="6"/>
                <c:pt idx="0">
                  <c:v>1.1399999999999999</c:v>
                </c:pt>
                <c:pt idx="1">
                  <c:v>9.52</c:v>
                </c:pt>
                <c:pt idx="2">
                  <c:v>2.12</c:v>
                </c:pt>
                <c:pt idx="3">
                  <c:v>0.38</c:v>
                </c:pt>
                <c:pt idx="4">
                  <c:v>0.94</c:v>
                </c:pt>
                <c:pt idx="5">
                  <c:v>4.07</c:v>
                </c:pt>
              </c:numCache>
            </c:numRef>
          </c:val>
          <c:extLst>
            <c:ext xmlns:c16="http://schemas.microsoft.com/office/drawing/2014/chart" uri="{C3380CC4-5D6E-409C-BE32-E72D297353CC}">
              <c16:uniqueId val="{00000000-5FC4-4F1D-A439-3697BA43F942}"/>
            </c:ext>
          </c:extLst>
        </c:ser>
        <c:ser>
          <c:idx val="1"/>
          <c:order val="1"/>
          <c:tx>
            <c:strRef>
              <c:f>Sheet1!$C$2</c:f>
              <c:strCache>
                <c:ptCount val="1"/>
                <c:pt idx="0">
                  <c:v>Shoot tip</c:v>
                </c:pt>
              </c:strCache>
            </c:strRef>
          </c:tx>
          <c:spPr>
            <a:pattFill prst="wdUpDiag">
              <a:fgClr>
                <a:schemeClr val="tx1"/>
              </a:fgClr>
              <a:bgClr>
                <a:schemeClr val="bg1"/>
              </a:bgClr>
            </a:pattFill>
            <a:ln>
              <a:solidFill>
                <a:schemeClr val="tx1"/>
              </a:solidFill>
            </a:ln>
          </c:spPr>
          <c:invertIfNegative val="0"/>
          <c:cat>
            <c:strRef>
              <c:f>Sheet1!$A$3:$A$8</c:f>
              <c:strCache>
                <c:ptCount val="6"/>
                <c:pt idx="0">
                  <c:v>ABA1</c:v>
                </c:pt>
                <c:pt idx="1">
                  <c:v>NCED3</c:v>
                </c:pt>
                <c:pt idx="2">
                  <c:v>PP2CA</c:v>
                </c:pt>
                <c:pt idx="3">
                  <c:v>CYP707A3</c:v>
                </c:pt>
                <c:pt idx="4">
                  <c:v>ABA3</c:v>
                </c:pt>
                <c:pt idx="5">
                  <c:v>ABI1</c:v>
                </c:pt>
              </c:strCache>
            </c:strRef>
          </c:cat>
          <c:val>
            <c:numRef>
              <c:f>Sheet1!$C$3:$C$8</c:f>
              <c:numCache>
                <c:formatCode>General</c:formatCode>
                <c:ptCount val="6"/>
                <c:pt idx="0">
                  <c:v>0.79300000000000004</c:v>
                </c:pt>
                <c:pt idx="1">
                  <c:v>3.32</c:v>
                </c:pt>
                <c:pt idx="2">
                  <c:v>1.38</c:v>
                </c:pt>
                <c:pt idx="3">
                  <c:v>4.4400000000000004</c:v>
                </c:pt>
                <c:pt idx="4">
                  <c:v>0.91</c:v>
                </c:pt>
                <c:pt idx="5">
                  <c:v>2.69</c:v>
                </c:pt>
              </c:numCache>
            </c:numRef>
          </c:val>
          <c:extLst>
            <c:ext xmlns:c16="http://schemas.microsoft.com/office/drawing/2014/chart" uri="{C3380CC4-5D6E-409C-BE32-E72D297353CC}">
              <c16:uniqueId val="{00000001-5FC4-4F1D-A439-3697BA43F942}"/>
            </c:ext>
          </c:extLst>
        </c:ser>
        <c:dLbls>
          <c:showLegendKey val="0"/>
          <c:showVal val="0"/>
          <c:showCatName val="0"/>
          <c:showSerName val="0"/>
          <c:showPercent val="0"/>
          <c:showBubbleSize val="0"/>
        </c:dLbls>
        <c:gapWidth val="150"/>
        <c:axId val="34863744"/>
        <c:axId val="37162368"/>
      </c:barChart>
      <c:catAx>
        <c:axId val="34863744"/>
        <c:scaling>
          <c:orientation val="minMax"/>
        </c:scaling>
        <c:delete val="0"/>
        <c:axPos val="b"/>
        <c:numFmt formatCode="General" sourceLinked="0"/>
        <c:majorTickMark val="out"/>
        <c:minorTickMark val="none"/>
        <c:tickLblPos val="none"/>
        <c:txPr>
          <a:bodyPr/>
          <a:lstStyle/>
          <a:p>
            <a:pPr>
              <a:defRPr sz="1200" b="1"/>
            </a:pPr>
            <a:endParaRPr lang="en-US"/>
          </a:p>
        </c:txPr>
        <c:crossAx val="37162368"/>
        <c:crosses val="autoZero"/>
        <c:auto val="1"/>
        <c:lblAlgn val="ctr"/>
        <c:lblOffset val="100"/>
        <c:noMultiLvlLbl val="0"/>
      </c:catAx>
      <c:valAx>
        <c:axId val="37162368"/>
        <c:scaling>
          <c:orientation val="minMax"/>
        </c:scaling>
        <c:delete val="0"/>
        <c:axPos val="l"/>
        <c:majorGridlines/>
        <c:numFmt formatCode="General" sourceLinked="1"/>
        <c:majorTickMark val="out"/>
        <c:minorTickMark val="none"/>
        <c:tickLblPos val="low"/>
        <c:txPr>
          <a:bodyPr/>
          <a:lstStyle/>
          <a:p>
            <a:pPr>
              <a:defRPr sz="1400" b="1"/>
            </a:pPr>
            <a:endParaRPr lang="en-US"/>
          </a:p>
        </c:txPr>
        <c:crossAx val="34863744"/>
        <c:crosses val="autoZero"/>
        <c:crossBetween val="between"/>
      </c:valAx>
      <c:spPr>
        <a:solidFill>
          <a:schemeClr val="bg1"/>
        </a:solidFill>
        <a:ln>
          <a:solidFill>
            <a:schemeClr val="tx1"/>
          </a:solidFill>
        </a:ln>
      </c:spPr>
    </c:plotArea>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D70303-CE49-4F36-A429-7C7C2F9B9407}" type="datetimeFigureOut">
              <a:rPr lang="en-US" smtClean="0"/>
              <a:t>2/14/2018</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7E395A-357B-42F1-863C-65C5098F280E}" type="slidenum">
              <a:rPr lang="en-US" smtClean="0"/>
              <a:t>‹#›</a:t>
            </a:fld>
            <a:endParaRPr lang="en-US"/>
          </a:p>
        </p:txBody>
      </p:sp>
    </p:spTree>
    <p:extLst>
      <p:ext uri="{BB962C8B-B14F-4D97-AF65-F5344CB8AC3E}">
        <p14:creationId xmlns:p14="http://schemas.microsoft.com/office/powerpoint/2010/main" val="1623137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Image Size</a:t>
            </a:r>
          </a:p>
          <a:p>
            <a:r>
              <a:rPr lang="en-US" sz="1200" b="0" i="0" kern="1200" dirty="0" smtClean="0">
                <a:solidFill>
                  <a:schemeClr val="tx1"/>
                </a:solidFill>
                <a:effectLst/>
                <a:latin typeface="+mn-lt"/>
                <a:ea typeface="+mn-ea"/>
                <a:cs typeface="+mn-cs"/>
              </a:rPr>
              <a:t>Figure images should be prepared with the PDF layout in mind, individual figures should not be longer than one page and with a width that corresponds to 1 column or 2 columns.</a:t>
            </a:r>
          </a:p>
          <a:p>
            <a:r>
              <a:rPr lang="en-US" sz="1200" b="1" i="0" kern="1200" dirty="0" smtClean="0">
                <a:solidFill>
                  <a:schemeClr val="tx1"/>
                </a:solidFill>
                <a:effectLst/>
                <a:latin typeface="+mn-lt"/>
                <a:ea typeface="+mn-ea"/>
                <a:cs typeface="+mn-cs"/>
              </a:rPr>
              <a:t>All articles are prepared using the 2 column layout:</a:t>
            </a:r>
            <a:r>
              <a:rPr lang="en-US" sz="1200" b="0" i="0" kern="1200" dirty="0" smtClean="0">
                <a:solidFill>
                  <a:schemeClr val="tx1"/>
                </a:solidFill>
                <a:effectLst/>
                <a:latin typeface="+mn-lt"/>
                <a:ea typeface="+mn-ea"/>
                <a:cs typeface="+mn-cs"/>
              </a:rPr>
              <a:t> 2 column articles can contain images 85 mm or 180 mm wide.</a:t>
            </a:r>
          </a:p>
          <a:p>
            <a:r>
              <a:rPr lang="en-US" sz="1200" b="0" i="0" kern="1200" dirty="0" smtClean="0">
                <a:solidFill>
                  <a:schemeClr val="tx1"/>
                </a:solidFill>
                <a:effectLst/>
                <a:latin typeface="+mn-lt"/>
                <a:ea typeface="+mn-ea"/>
                <a:cs typeface="+mn-cs"/>
              </a:rPr>
              <a:t>2.4.4. Format</a:t>
            </a:r>
          </a:p>
          <a:p>
            <a:r>
              <a:rPr lang="en-US" sz="1200" b="0" i="0" kern="1200" dirty="0" smtClean="0">
                <a:solidFill>
                  <a:schemeClr val="tx1"/>
                </a:solidFill>
                <a:effectLst/>
                <a:latin typeface="+mn-lt"/>
                <a:ea typeface="+mn-ea"/>
                <a:cs typeface="+mn-cs"/>
              </a:rPr>
              <a:t>The following formats are accepted:</a:t>
            </a:r>
          </a:p>
          <a:p>
            <a:r>
              <a:rPr lang="en-US" sz="1200" b="0" i="0" kern="1200" dirty="0" smtClean="0">
                <a:solidFill>
                  <a:schemeClr val="tx1"/>
                </a:solidFill>
                <a:effectLst/>
                <a:latin typeface="+mn-lt"/>
                <a:ea typeface="+mn-ea"/>
                <a:cs typeface="+mn-cs"/>
              </a:rPr>
              <a:t>TIFF (.</a:t>
            </a:r>
            <a:r>
              <a:rPr lang="en-US" sz="1200" b="0" i="0" kern="1200" dirty="0" err="1" smtClean="0">
                <a:solidFill>
                  <a:schemeClr val="tx1"/>
                </a:solidFill>
                <a:effectLst/>
                <a:latin typeface="+mn-lt"/>
                <a:ea typeface="+mn-ea"/>
                <a:cs typeface="+mn-cs"/>
              </a:rPr>
              <a:t>tif</a:t>
            </a:r>
            <a:r>
              <a:rPr lang="en-US" sz="1200" b="0" i="0" kern="1200" dirty="0" smtClean="0">
                <a:solidFill>
                  <a:schemeClr val="tx1"/>
                </a:solidFill>
                <a:effectLst/>
                <a:latin typeface="+mn-lt"/>
                <a:ea typeface="+mn-ea"/>
                <a:cs typeface="+mn-cs"/>
              </a:rPr>
              <a:t>) TIFF files should be saved using LZW compression or any other non-</a:t>
            </a:r>
            <a:r>
              <a:rPr lang="en-US" sz="1200" b="0" i="0" kern="1200" dirty="0" err="1" smtClean="0">
                <a:solidFill>
                  <a:schemeClr val="tx1"/>
                </a:solidFill>
                <a:effectLst/>
                <a:latin typeface="+mn-lt"/>
                <a:ea typeface="+mn-ea"/>
                <a:cs typeface="+mn-cs"/>
              </a:rPr>
              <a:t>lossy</a:t>
            </a:r>
            <a:r>
              <a:rPr lang="en-US" sz="1200" b="0" i="0" kern="1200" dirty="0" smtClean="0">
                <a:solidFill>
                  <a:schemeClr val="tx1"/>
                </a:solidFill>
                <a:effectLst/>
                <a:latin typeface="+mn-lt"/>
                <a:ea typeface="+mn-ea"/>
                <a:cs typeface="+mn-cs"/>
              </a:rPr>
              <a:t> compression method. JPEG (.jpg)</a:t>
            </a:r>
          </a:p>
          <a:p>
            <a:r>
              <a:rPr lang="en-US" sz="1200" b="0" i="0" kern="1200" dirty="0" smtClean="0">
                <a:solidFill>
                  <a:schemeClr val="tx1"/>
                </a:solidFill>
                <a:effectLst/>
                <a:latin typeface="+mn-lt"/>
                <a:ea typeface="+mn-ea"/>
                <a:cs typeface="+mn-cs"/>
              </a:rPr>
              <a:t>EPS (.eps) EPS files can be uploaded upon acceptance</a:t>
            </a:r>
          </a:p>
          <a:p>
            <a:r>
              <a:rPr lang="en-US" sz="1200" b="1" i="0" kern="1200" dirty="0" smtClean="0">
                <a:solidFill>
                  <a:schemeClr val="tx1"/>
                </a:solidFill>
                <a:effectLst/>
                <a:latin typeface="+mn-lt"/>
                <a:ea typeface="+mn-ea"/>
                <a:cs typeface="+mn-cs"/>
              </a:rPr>
              <a:t>Color Image Mode</a:t>
            </a:r>
          </a:p>
          <a:p>
            <a:r>
              <a:rPr lang="en-US" sz="1200" b="0" i="0" kern="1200" dirty="0" smtClean="0">
                <a:solidFill>
                  <a:schemeClr val="tx1"/>
                </a:solidFill>
                <a:effectLst/>
                <a:latin typeface="+mn-lt"/>
                <a:ea typeface="+mn-ea"/>
                <a:cs typeface="+mn-cs"/>
              </a:rPr>
              <a:t>Images must be submitted in the color mode RGB.</a:t>
            </a:r>
          </a:p>
          <a:p>
            <a:r>
              <a:rPr lang="en-US" sz="1200" b="1" i="0" kern="1200" dirty="0" smtClean="0">
                <a:solidFill>
                  <a:schemeClr val="tx1"/>
                </a:solidFill>
                <a:effectLst/>
                <a:latin typeface="+mn-lt"/>
                <a:ea typeface="+mn-ea"/>
                <a:cs typeface="+mn-cs"/>
              </a:rPr>
              <a:t>Resolution Requirements</a:t>
            </a:r>
          </a:p>
          <a:p>
            <a:r>
              <a:rPr lang="en-US" sz="1200" b="0" i="0" kern="1200" dirty="0" smtClean="0">
                <a:solidFill>
                  <a:schemeClr val="tx1"/>
                </a:solidFill>
                <a:effectLst/>
                <a:latin typeface="+mn-lt"/>
                <a:ea typeface="+mn-ea"/>
                <a:cs typeface="+mn-cs"/>
              </a:rPr>
              <a:t>All images must be uploaded separately in the submission procedure and have a resolution of </a:t>
            </a:r>
            <a:r>
              <a:rPr lang="en-US" sz="1200" b="1" i="0" kern="1200" dirty="0" smtClean="0">
                <a:solidFill>
                  <a:schemeClr val="tx1"/>
                </a:solidFill>
                <a:effectLst/>
                <a:latin typeface="+mn-lt"/>
                <a:ea typeface="+mn-ea"/>
                <a:cs typeface="+mn-cs"/>
              </a:rPr>
              <a:t>300 dpi at final size</a:t>
            </a:r>
            <a:r>
              <a:rPr lang="en-US" sz="1200" b="0" i="0" kern="1200" dirty="0" smtClean="0">
                <a:solidFill>
                  <a:schemeClr val="tx1"/>
                </a:solidFill>
                <a:effectLst/>
                <a:latin typeface="+mn-lt"/>
                <a:ea typeface="+mn-ea"/>
                <a:cs typeface="+mn-cs"/>
              </a:rPr>
              <a:t>. Check the resolution of your figure by enlarging it to 150%. If the resolution is too low, the image will appear blurry, jagged or have a stair-stepped effect.</a:t>
            </a:r>
          </a:p>
          <a:p>
            <a:r>
              <a:rPr lang="en-US" sz="1200" b="0" i="0" kern="1200" dirty="0" smtClean="0">
                <a:solidFill>
                  <a:schemeClr val="tx1"/>
                </a:solidFill>
                <a:effectLst/>
                <a:latin typeface="+mn-lt"/>
                <a:ea typeface="+mn-ea"/>
                <a:cs typeface="+mn-cs"/>
              </a:rPr>
              <a:t>Please note saving a figure directly as an image file (JPEG, TIF) can greatly affect the resolution of your image. To avoid this, one option is to export the file as PDF, then convert into TIFF or EPS using a graphics software. EPS files can be uploaded upon acceptance.</a:t>
            </a:r>
          </a:p>
          <a:p>
            <a:endParaRPr lang="en-US" dirty="0"/>
          </a:p>
        </p:txBody>
      </p:sp>
      <p:sp>
        <p:nvSpPr>
          <p:cNvPr id="4" name="Slide Number Placeholder 3"/>
          <p:cNvSpPr>
            <a:spLocks noGrp="1"/>
          </p:cNvSpPr>
          <p:nvPr>
            <p:ph type="sldNum" sz="quarter" idx="10"/>
          </p:nvPr>
        </p:nvSpPr>
        <p:spPr/>
        <p:txBody>
          <a:bodyPr/>
          <a:lstStyle/>
          <a:p>
            <a:fld id="{687E395A-357B-42F1-863C-65C5098F280E}" type="slidenum">
              <a:rPr lang="en-US" smtClean="0"/>
              <a:t>1</a:t>
            </a:fld>
            <a:endParaRPr lang="en-US"/>
          </a:p>
        </p:txBody>
      </p:sp>
    </p:spTree>
    <p:extLst>
      <p:ext uri="{BB962C8B-B14F-4D97-AF65-F5344CB8AC3E}">
        <p14:creationId xmlns:p14="http://schemas.microsoft.com/office/powerpoint/2010/main" val="2657491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C8499AA-A74F-4D14-A38C-CBF7119CAE9C}" type="datetimeFigureOut">
              <a:rPr lang="en-US" smtClean="0"/>
              <a:t>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2259783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C8499AA-A74F-4D14-A38C-CBF7119CAE9C}" type="datetimeFigureOut">
              <a:rPr lang="en-US" smtClean="0"/>
              <a:t>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4171821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C8499AA-A74F-4D14-A38C-CBF7119CAE9C}" type="datetimeFigureOut">
              <a:rPr lang="en-US" smtClean="0"/>
              <a:t>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1292392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C8499AA-A74F-4D14-A38C-CBF7119CAE9C}" type="datetimeFigureOut">
              <a:rPr lang="en-US" smtClean="0"/>
              <a:t>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3381721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C8499AA-A74F-4D14-A38C-CBF7119CAE9C}" type="datetimeFigureOut">
              <a:rPr lang="en-US" smtClean="0"/>
              <a:t>2/14/2018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1103158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C8499AA-A74F-4D14-A38C-CBF7119CAE9C}" type="datetimeFigureOut">
              <a:rPr lang="en-US" smtClean="0"/>
              <a:t>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166289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smtClean="0"/>
              <a:t>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C8499AA-A74F-4D14-A38C-CBF7119CAE9C}" type="datetimeFigureOut">
              <a:rPr lang="en-US" smtClean="0"/>
              <a:t>2/14/2018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102043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C8499AA-A74F-4D14-A38C-CBF7119CAE9C}" type="datetimeFigureOut">
              <a:rPr lang="en-US" smtClean="0"/>
              <a:t>2/14/2018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498464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8499AA-A74F-4D14-A38C-CBF7119CAE9C}" type="datetimeFigureOut">
              <a:rPr lang="en-US" smtClean="0"/>
              <a:t>2/14/2018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3516497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Edit Master text styles</a:t>
            </a:r>
          </a:p>
        </p:txBody>
      </p:sp>
      <p:sp>
        <p:nvSpPr>
          <p:cNvPr id="5" name="Date Placeholder 4"/>
          <p:cNvSpPr>
            <a:spLocks noGrp="1"/>
          </p:cNvSpPr>
          <p:nvPr>
            <p:ph type="dt" sz="half" idx="10"/>
          </p:nvPr>
        </p:nvSpPr>
        <p:spPr/>
        <p:txBody>
          <a:bodyPr/>
          <a:lstStyle/>
          <a:p>
            <a:fld id="{1C8499AA-A74F-4D14-A38C-CBF7119CAE9C}" type="datetimeFigureOut">
              <a:rPr lang="en-US" smtClean="0"/>
              <a:t>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44562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smtClean="0"/>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smtClean="0"/>
              <a:t>Edit Master text styles</a:t>
            </a:r>
          </a:p>
        </p:txBody>
      </p:sp>
      <p:sp>
        <p:nvSpPr>
          <p:cNvPr id="5" name="Date Placeholder 4"/>
          <p:cNvSpPr>
            <a:spLocks noGrp="1"/>
          </p:cNvSpPr>
          <p:nvPr>
            <p:ph type="dt" sz="half" idx="10"/>
          </p:nvPr>
        </p:nvSpPr>
        <p:spPr/>
        <p:txBody>
          <a:bodyPr/>
          <a:lstStyle/>
          <a:p>
            <a:fld id="{1C8499AA-A74F-4D14-A38C-CBF7119CAE9C}" type="datetimeFigureOut">
              <a:rPr lang="en-US" smtClean="0"/>
              <a:t>2/14/2018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AD41D-3545-4ECB-9DB0-B4FFF2A0A94F}" type="slidenum">
              <a:rPr lang="en-US" smtClean="0"/>
              <a:t>‹#›</a:t>
            </a:fld>
            <a:endParaRPr lang="en-US"/>
          </a:p>
        </p:txBody>
      </p:sp>
    </p:spTree>
    <p:extLst>
      <p:ext uri="{BB962C8B-B14F-4D97-AF65-F5344CB8AC3E}">
        <p14:creationId xmlns:p14="http://schemas.microsoft.com/office/powerpoint/2010/main" val="3302220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1C8499AA-A74F-4D14-A38C-CBF7119CAE9C}" type="datetimeFigureOut">
              <a:rPr lang="en-US" smtClean="0"/>
              <a:t>2/14/2018</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687AD41D-3545-4ECB-9DB0-B4FFF2A0A94F}" type="slidenum">
              <a:rPr lang="en-US" smtClean="0"/>
              <a:t>‹#›</a:t>
            </a:fld>
            <a:endParaRPr lang="en-US"/>
          </a:p>
        </p:txBody>
      </p:sp>
    </p:spTree>
    <p:extLst>
      <p:ext uri="{BB962C8B-B14F-4D97-AF65-F5344CB8AC3E}">
        <p14:creationId xmlns:p14="http://schemas.microsoft.com/office/powerpoint/2010/main" val="6951700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452895" y="3497442"/>
            <a:ext cx="4903631" cy="3665593"/>
            <a:chOff x="707460" y="2374322"/>
            <a:chExt cx="4903631" cy="3665593"/>
          </a:xfrm>
        </p:grpSpPr>
        <p:grpSp>
          <p:nvGrpSpPr>
            <p:cNvPr id="16" name="Group 15"/>
            <p:cNvGrpSpPr/>
            <p:nvPr/>
          </p:nvGrpSpPr>
          <p:grpSpPr>
            <a:xfrm>
              <a:off x="1039091" y="2374322"/>
              <a:ext cx="4572000" cy="2857501"/>
              <a:chOff x="1039091" y="2374322"/>
              <a:chExt cx="4572000" cy="2857501"/>
            </a:xfrm>
          </p:grpSpPr>
          <p:graphicFrame>
            <p:nvGraphicFramePr>
              <p:cNvPr id="13" name="Chart 12"/>
              <p:cNvGraphicFramePr/>
              <p:nvPr>
                <p:extLst>
                  <p:ext uri="{D42A27DB-BD31-4B8C-83A1-F6EECF244321}">
                    <p14:modId xmlns:p14="http://schemas.microsoft.com/office/powerpoint/2010/main" val="1436606125"/>
                  </p:ext>
                </p:extLst>
              </p:nvPr>
            </p:nvGraphicFramePr>
            <p:xfrm>
              <a:off x="1039091" y="2374322"/>
              <a:ext cx="4572000" cy="2857501"/>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5"/>
              <p:cNvSpPr txBox="1"/>
              <p:nvPr/>
            </p:nvSpPr>
            <p:spPr>
              <a:xfrm>
                <a:off x="2427588" y="2616439"/>
                <a:ext cx="1926938" cy="369332"/>
              </a:xfrm>
              <a:prstGeom prst="rect">
                <a:avLst/>
              </a:prstGeom>
              <a:noFill/>
              <a:ln w="12700">
                <a:noFill/>
              </a:ln>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800" b="1" dirty="0"/>
                  <a:t>** p-value = 0.003</a:t>
                </a:r>
              </a:p>
            </p:txBody>
          </p:sp>
          <p:sp>
            <p:nvSpPr>
              <p:cNvPr id="15" name="TextBox 6"/>
              <p:cNvSpPr txBox="1"/>
              <p:nvPr/>
            </p:nvSpPr>
            <p:spPr>
              <a:xfrm>
                <a:off x="3736568" y="3638319"/>
                <a:ext cx="1811522" cy="369332"/>
              </a:xfrm>
              <a:prstGeom prst="rect">
                <a:avLst/>
              </a:prstGeom>
              <a:noFill/>
              <a:ln w="12700">
                <a:noFill/>
              </a:ln>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US" sz="1800" b="1" dirty="0"/>
                  <a:t>* p-value = 0.019</a:t>
                </a:r>
              </a:p>
            </p:txBody>
          </p:sp>
        </p:grpSp>
        <p:sp>
          <p:nvSpPr>
            <p:cNvPr id="17" name="TextBox 16"/>
            <p:cNvSpPr txBox="1"/>
            <p:nvPr/>
          </p:nvSpPr>
          <p:spPr>
            <a:xfrm rot="16200000">
              <a:off x="-168966" y="3557219"/>
              <a:ext cx="2122184" cy="369332"/>
            </a:xfrm>
            <a:prstGeom prst="rect">
              <a:avLst/>
            </a:prstGeom>
            <a:noFill/>
          </p:spPr>
          <p:txBody>
            <a:bodyPr wrap="none" rtlCol="0">
              <a:spAutoFit/>
            </a:bodyPr>
            <a:lstStyle/>
            <a:p>
              <a:r>
                <a:rPr lang="en-US" b="1" dirty="0" smtClean="0"/>
                <a:t>Fold Change (WD/C)</a:t>
              </a:r>
              <a:endParaRPr lang="en-US" b="1" dirty="0"/>
            </a:p>
          </p:txBody>
        </p:sp>
        <p:sp>
          <p:nvSpPr>
            <p:cNvPr id="19" name="TextBox 18"/>
            <p:cNvSpPr txBox="1"/>
            <p:nvPr/>
          </p:nvSpPr>
          <p:spPr>
            <a:xfrm rot="2911665">
              <a:off x="1541753" y="5208106"/>
              <a:ext cx="708079" cy="369332"/>
            </a:xfrm>
            <a:prstGeom prst="rect">
              <a:avLst/>
            </a:prstGeom>
            <a:noFill/>
          </p:spPr>
          <p:txBody>
            <a:bodyPr wrap="none" rtlCol="0">
              <a:spAutoFit/>
            </a:bodyPr>
            <a:lstStyle/>
            <a:p>
              <a:r>
                <a:rPr lang="en-US" b="1" i="1" dirty="0" smtClean="0"/>
                <a:t>ABA1</a:t>
              </a:r>
              <a:endParaRPr lang="en-US" b="1" i="1" dirty="0"/>
            </a:p>
          </p:txBody>
        </p:sp>
        <p:sp>
          <p:nvSpPr>
            <p:cNvPr id="20" name="TextBox 19"/>
            <p:cNvSpPr txBox="1"/>
            <p:nvPr/>
          </p:nvSpPr>
          <p:spPr>
            <a:xfrm rot="2911665">
              <a:off x="2191851" y="5271055"/>
              <a:ext cx="825867" cy="369332"/>
            </a:xfrm>
            <a:prstGeom prst="rect">
              <a:avLst/>
            </a:prstGeom>
            <a:noFill/>
          </p:spPr>
          <p:txBody>
            <a:bodyPr wrap="none" rtlCol="0">
              <a:spAutoFit/>
            </a:bodyPr>
            <a:lstStyle/>
            <a:p>
              <a:r>
                <a:rPr lang="en-US" b="1" i="1" dirty="0" smtClean="0"/>
                <a:t>NCED3</a:t>
              </a:r>
              <a:endParaRPr lang="en-US" b="1" i="1" dirty="0"/>
            </a:p>
          </p:txBody>
        </p:sp>
        <p:sp>
          <p:nvSpPr>
            <p:cNvPr id="21" name="TextBox 20"/>
            <p:cNvSpPr txBox="1"/>
            <p:nvPr/>
          </p:nvSpPr>
          <p:spPr>
            <a:xfrm rot="2911665">
              <a:off x="2859962" y="5254492"/>
              <a:ext cx="808235" cy="369332"/>
            </a:xfrm>
            <a:prstGeom prst="rect">
              <a:avLst/>
            </a:prstGeom>
            <a:noFill/>
          </p:spPr>
          <p:txBody>
            <a:bodyPr wrap="none" rtlCol="0">
              <a:spAutoFit/>
            </a:bodyPr>
            <a:lstStyle/>
            <a:p>
              <a:r>
                <a:rPr lang="en-US" b="1" i="1" dirty="0" smtClean="0"/>
                <a:t>PP2CA</a:t>
              </a:r>
              <a:endParaRPr lang="en-US" b="1" i="1" dirty="0"/>
            </a:p>
          </p:txBody>
        </p:sp>
        <p:sp>
          <p:nvSpPr>
            <p:cNvPr id="22" name="TextBox 21"/>
            <p:cNvSpPr txBox="1"/>
            <p:nvPr/>
          </p:nvSpPr>
          <p:spPr>
            <a:xfrm rot="2911665">
              <a:off x="3484958" y="5337319"/>
              <a:ext cx="1035861" cy="369332"/>
            </a:xfrm>
            <a:prstGeom prst="rect">
              <a:avLst/>
            </a:prstGeom>
            <a:noFill/>
          </p:spPr>
          <p:txBody>
            <a:bodyPr wrap="none" rtlCol="0">
              <a:spAutoFit/>
            </a:bodyPr>
            <a:lstStyle/>
            <a:p>
              <a:r>
                <a:rPr lang="en-US" b="1" i="1" dirty="0" smtClean="0"/>
                <a:t>CP707A3</a:t>
              </a:r>
              <a:endParaRPr lang="en-US" b="1" i="1" dirty="0"/>
            </a:p>
          </p:txBody>
        </p:sp>
        <p:sp>
          <p:nvSpPr>
            <p:cNvPr id="23" name="TextBox 22"/>
            <p:cNvSpPr txBox="1"/>
            <p:nvPr/>
          </p:nvSpPr>
          <p:spPr>
            <a:xfrm rot="2911665">
              <a:off x="4228633" y="5211427"/>
              <a:ext cx="708079" cy="369332"/>
            </a:xfrm>
            <a:prstGeom prst="rect">
              <a:avLst/>
            </a:prstGeom>
            <a:noFill/>
          </p:spPr>
          <p:txBody>
            <a:bodyPr wrap="none" rtlCol="0">
              <a:spAutoFit/>
            </a:bodyPr>
            <a:lstStyle/>
            <a:p>
              <a:r>
                <a:rPr lang="en-US" b="1" i="1" dirty="0" smtClean="0"/>
                <a:t>ABA3</a:t>
              </a:r>
              <a:endParaRPr lang="en-US" b="1" i="1" dirty="0"/>
            </a:p>
          </p:txBody>
        </p:sp>
        <p:sp>
          <p:nvSpPr>
            <p:cNvPr id="24" name="TextBox 23"/>
            <p:cNvSpPr txBox="1"/>
            <p:nvPr/>
          </p:nvSpPr>
          <p:spPr>
            <a:xfrm rot="2911665">
              <a:off x="4916072" y="5214742"/>
              <a:ext cx="631904" cy="369332"/>
            </a:xfrm>
            <a:prstGeom prst="rect">
              <a:avLst/>
            </a:prstGeom>
            <a:noFill/>
          </p:spPr>
          <p:txBody>
            <a:bodyPr wrap="none" rtlCol="0">
              <a:spAutoFit/>
            </a:bodyPr>
            <a:lstStyle/>
            <a:p>
              <a:r>
                <a:rPr lang="en-US" b="1" i="1" dirty="0" smtClean="0"/>
                <a:t>ABI1</a:t>
              </a:r>
              <a:endParaRPr lang="en-US" b="1" i="1" dirty="0"/>
            </a:p>
          </p:txBody>
        </p:sp>
      </p:grpSp>
    </p:spTree>
    <p:extLst>
      <p:ext uri="{BB962C8B-B14F-4D97-AF65-F5344CB8AC3E}">
        <p14:creationId xmlns:p14="http://schemas.microsoft.com/office/powerpoint/2010/main" val="3590816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TotalTime>
  <Words>66</Words>
  <Application>Microsoft Office PowerPoint</Application>
  <PresentationFormat>Custom</PresentationFormat>
  <Paragraphs>22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Fennell</dc:creator>
  <cp:lastModifiedBy>Anne Fennell</cp:lastModifiedBy>
  <cp:revision>12</cp:revision>
  <dcterms:created xsi:type="dcterms:W3CDTF">2018-02-06T04:57:10Z</dcterms:created>
  <dcterms:modified xsi:type="dcterms:W3CDTF">2018-02-15T02:11:32Z</dcterms:modified>
</cp:coreProperties>
</file>