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51943"/>
  </p:normalViewPr>
  <p:slideViewPr>
    <p:cSldViewPr snapToGrid="0" snapToObjects="1">
      <p:cViewPr varScale="1">
        <p:scale>
          <a:sx n="66" d="100"/>
          <a:sy n="66" d="100"/>
        </p:scale>
        <p:origin x="5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A35EE-22F8-904B-AD5B-0767E8B7F14F}" type="datetimeFigureOut">
              <a:rPr lang="en-US" smtClean="0"/>
              <a:t>8/25/16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88117-AA25-4C4E-B93A-3E48E72A302C}" type="slidenum">
              <a:rPr lang="en-US" smtClean="0"/>
              <a:t>‹#›</a:t>
            </a:fld>
            <a:endParaRPr lang="en-US"/>
          </a:p>
        </p:txBody>
      </p:sp>
    </p:spTree>
    <p:extLst>
      <p:ext uri="{BB962C8B-B14F-4D97-AF65-F5344CB8AC3E}">
        <p14:creationId xmlns:p14="http://schemas.microsoft.com/office/powerpoint/2010/main" val="69063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that we are a valuable resource</a:t>
            </a:r>
            <a:r>
              <a:rPr lang="en-US" baseline="0" dirty="0" smtClean="0"/>
              <a:t> to our communities and that, in most cases, we should be better funded. What we are not that good at is making sure that those in power know that – and not only know but really understand.</a:t>
            </a:r>
          </a:p>
          <a:p>
            <a:endParaRPr lang="en-US" baseline="0" dirty="0" smtClean="0"/>
          </a:p>
          <a:p>
            <a:r>
              <a:rPr lang="en-US" baseline="0" dirty="0" smtClean="0"/>
              <a:t>Libraries transform is intended to increase public awareness of the value, impact, and services provided by libraries and library professionals. By participating in this national campaign, those in power around us will not just hear our puny little voice saying “I’m important, give me money so I can work for your constituents,” they will hear hundreds or thousands of puny little voices combined into one big powerful voice that they can’t ignore.</a:t>
            </a:r>
          </a:p>
          <a:p>
            <a:endParaRPr lang="en-US" baseline="0" dirty="0" smtClean="0"/>
          </a:p>
          <a:p>
            <a:r>
              <a:rPr lang="en-US" baseline="0" dirty="0" smtClean="0"/>
              <a:t>However, the campaign can be used not just for those in our funding sources, whatever that source may be, it can be used internally for staff, trustees, volunteers, and Friends. It can be used to promote your services to your patrons. It can be used in advertising to supplement or simply freshen what you already do. It can be used to help promote programs you are planning. It is flexible enough to help whenever you have a message to convey.</a:t>
            </a:r>
          </a:p>
          <a:p>
            <a:endParaRPr lang="en-US" baseline="0" dirty="0" smtClean="0"/>
          </a:p>
          <a:p>
            <a:r>
              <a:rPr lang="en-US" baseline="0" dirty="0" smtClean="0"/>
              <a:t>There are, however, some key messages within the campaign.</a:t>
            </a:r>
          </a:p>
          <a:p>
            <a:endParaRPr lang="en-US" baseline="0" dirty="0" smtClean="0"/>
          </a:p>
          <a:p>
            <a:r>
              <a:rPr lang="en-US" baseline="0" dirty="0" smtClean="0"/>
              <a:t> </a:t>
            </a:r>
            <a:r>
              <a:rPr lang="en-US" sz="1200" b="0" i="0" kern="1200" dirty="0" smtClean="0">
                <a:solidFill>
                  <a:schemeClr val="tx1"/>
                </a:solidFill>
                <a:effectLst/>
                <a:latin typeface="+mn-lt"/>
                <a:ea typeface="+mn-ea"/>
                <a:cs typeface="+mn-cs"/>
              </a:rPr>
              <a:t>Today’s libraries are not just about what we have for people, but what we do for and with people.</a:t>
            </a:r>
          </a:p>
          <a:p>
            <a:r>
              <a:rPr lang="en-US" sz="1200" b="0" i="0" kern="1200" dirty="0" smtClean="0">
                <a:solidFill>
                  <a:schemeClr val="tx1"/>
                </a:solidFill>
                <a:effectLst/>
                <a:latin typeface="+mn-lt"/>
                <a:ea typeface="+mn-ea"/>
                <a:cs typeface="+mn-cs"/>
              </a:rPr>
              <a:t>Libraries are at the heart of our communities—a resource for people of any age to find what they need to help improve their quality of life.</a:t>
            </a:r>
          </a:p>
          <a:p>
            <a:r>
              <a:rPr lang="en-US" sz="1200" b="0" i="0" kern="1200" dirty="0" smtClean="0">
                <a:solidFill>
                  <a:schemeClr val="tx1"/>
                </a:solidFill>
                <a:effectLst/>
                <a:latin typeface="+mn-lt"/>
                <a:ea typeface="+mn-ea"/>
                <a:cs typeface="+mn-cs"/>
              </a:rPr>
              <a:t>Our society is at a critical juncture with regard to the changing information landscape and the skills needed to thrive in our digital world. </a:t>
            </a:r>
          </a:p>
          <a:p>
            <a:r>
              <a:rPr lang="en-US" sz="1200" b="0" i="0" kern="1200" dirty="0" smtClean="0">
                <a:solidFill>
                  <a:schemeClr val="tx1"/>
                </a:solidFill>
                <a:effectLst/>
                <a:latin typeface="+mn-lt"/>
                <a:ea typeface="+mn-ea"/>
                <a:cs typeface="+mn-cs"/>
              </a:rPr>
              <a:t>Libraries are evolving with these changes in order to serve the public and to continue to fulfill their role in leveling the playing field for all who seek information and access to technologies. </a:t>
            </a:r>
          </a:p>
          <a:p>
            <a:r>
              <a:rPr lang="en-US" sz="1200" b="0" i="0" kern="1200" dirty="0" smtClean="0">
                <a:solidFill>
                  <a:schemeClr val="tx1"/>
                </a:solidFill>
                <a:effectLst/>
                <a:latin typeface="+mn-lt"/>
                <a:ea typeface="+mn-ea"/>
                <a:cs typeface="+mn-cs"/>
              </a:rPr>
              <a:t>Libraries also are expanding beyond their traditional roles and providing more opportunities for community engagement and delivering new services that connect closely with patrons’ needs.</a:t>
            </a:r>
          </a:p>
          <a:p>
            <a:r>
              <a:rPr lang="en-US" sz="1200" b="0" i="0" kern="1200" dirty="0" smtClean="0">
                <a:solidFill>
                  <a:schemeClr val="tx1"/>
                </a:solidFill>
                <a:effectLst/>
                <a:latin typeface="+mn-lt"/>
                <a:ea typeface="+mn-ea"/>
                <a:cs typeface="+mn-cs"/>
              </a:rPr>
              <a:t>Library professionals facilitate individual opportunity and community progress.</a:t>
            </a:r>
          </a:p>
          <a:p>
            <a:r>
              <a:rPr lang="en-US" sz="1200" b="0" i="0" kern="1200" dirty="0" smtClean="0">
                <a:solidFill>
                  <a:schemeClr val="tx1"/>
                </a:solidFill>
                <a:effectLst/>
                <a:latin typeface="+mn-lt"/>
                <a:ea typeface="+mn-ea"/>
                <a:cs typeface="+mn-cs"/>
              </a:rPr>
              <a:t>Libraries are committed to advancing their legacy of reading and developing a digitally inclusive society.</a:t>
            </a:r>
          </a:p>
          <a:p>
            <a:r>
              <a:rPr lang="en-US" sz="1200" b="0" i="0" kern="1200" dirty="0" smtClean="0">
                <a:solidFill>
                  <a:schemeClr val="tx1"/>
                </a:solidFill>
                <a:effectLst/>
                <a:latin typeface="+mn-lt"/>
                <a:ea typeface="+mn-ea"/>
                <a:cs typeface="+mn-cs"/>
              </a:rPr>
              <a:t>Libraries of all kinds add value in five key areas: education, employment, entrepreneurship, empowerment and engagement.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1588117-AA25-4C4E-B93A-3E48E72A302C}" type="slidenum">
              <a:rPr lang="en-US" smtClean="0"/>
              <a:t>3</a:t>
            </a:fld>
            <a:endParaRPr lang="en-US"/>
          </a:p>
        </p:txBody>
      </p:sp>
    </p:spTree>
    <p:extLst>
      <p:ext uri="{BB962C8B-B14F-4D97-AF65-F5344CB8AC3E}">
        <p14:creationId xmlns:p14="http://schemas.microsoft.com/office/powerpoint/2010/main" val="35855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messages are being sent out with the lines</a:t>
            </a:r>
            <a:r>
              <a:rPr lang="en-US" baseline="0" dirty="0" smtClean="0"/>
              <a:t> ”Libraries Transform Because</a:t>
            </a:r>
            <a:r>
              <a:rPr lang="is-IS" baseline="0" dirty="0" smtClean="0"/>
              <a:t>….”</a:t>
            </a:r>
          </a:p>
          <a:p>
            <a:pPr lvl="1"/>
            <a:r>
              <a:rPr lang="is-IS" baseline="0" dirty="0" smtClean="0"/>
              <a:t>Because employers</a:t>
            </a:r>
          </a:p>
          <a:p>
            <a:pPr lvl="1"/>
            <a:r>
              <a:rPr lang="is-IS" baseline="0" dirty="0" smtClean="0"/>
              <a:t>Because adding minecraft</a:t>
            </a:r>
          </a:p>
          <a:p>
            <a:pPr lvl="1"/>
            <a:r>
              <a:rPr lang="is-IS" baseline="0" dirty="0" smtClean="0"/>
              <a:t>Because 5 out of 5...</a:t>
            </a:r>
          </a:p>
          <a:p>
            <a:pPr lvl="1"/>
            <a:r>
              <a:rPr lang="is-IS" baseline="0" dirty="0" smtClean="0"/>
              <a:t>And there are more</a:t>
            </a:r>
          </a:p>
          <a:p>
            <a:pPr lvl="0"/>
            <a:endParaRPr lang="en-US" dirty="0"/>
          </a:p>
        </p:txBody>
      </p:sp>
      <p:sp>
        <p:nvSpPr>
          <p:cNvPr id="4" name="Slide Number Placeholder 3"/>
          <p:cNvSpPr>
            <a:spLocks noGrp="1"/>
          </p:cNvSpPr>
          <p:nvPr>
            <p:ph type="sldNum" sz="quarter" idx="10"/>
          </p:nvPr>
        </p:nvSpPr>
        <p:spPr/>
        <p:txBody>
          <a:bodyPr/>
          <a:lstStyle/>
          <a:p>
            <a:fld id="{01588117-AA25-4C4E-B93A-3E48E72A302C}" type="slidenum">
              <a:rPr lang="en-US" smtClean="0"/>
              <a:t>4</a:t>
            </a:fld>
            <a:endParaRPr lang="en-US"/>
          </a:p>
        </p:txBody>
      </p:sp>
    </p:spTree>
    <p:extLst>
      <p:ext uri="{BB962C8B-B14F-4D97-AF65-F5344CB8AC3E}">
        <p14:creationId xmlns:p14="http://schemas.microsoft.com/office/powerpoint/2010/main" val="58376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campaign is designed to be ver</a:t>
            </a:r>
            <a:r>
              <a:rPr lang="en-US" baseline="0" dirty="0" smtClean="0"/>
              <a:t>y flexible. You can sign your library up and you get access to the tool kit with several downloadable pdf posters, postcards, bookmarks, banners, etc.</a:t>
            </a:r>
          </a:p>
          <a:p>
            <a:endParaRPr lang="en-US" baseline="0" dirty="0" smtClean="0"/>
          </a:p>
          <a:p>
            <a:r>
              <a:rPr lang="en-US" baseline="0" dirty="0" smtClean="0"/>
              <a:t>You can edit the documents as well to make them your own. Minnesota has adopted the campaign as a state library association and is putting their logo on it.</a:t>
            </a:r>
          </a:p>
          <a:p>
            <a:endParaRPr lang="en-US" baseline="0" dirty="0" smtClean="0"/>
          </a:p>
          <a:p>
            <a:r>
              <a:rPr lang="en-US" baseline="0" dirty="0" smtClean="0"/>
              <a:t>I put the proposed new SDLA logo on the window clings at the ALA booth (so I am really hoping the logo is adopted)!</a:t>
            </a:r>
          </a:p>
          <a:p>
            <a:endParaRPr lang="en-US" baseline="0" dirty="0" smtClean="0"/>
          </a:p>
          <a:p>
            <a:r>
              <a:rPr lang="en-US" baseline="0" dirty="0" smtClean="0"/>
              <a:t>You can make your own Because statements and make your own materials.</a:t>
            </a:r>
          </a:p>
          <a:p>
            <a:r>
              <a:rPr lang="en-US" baseline="0" dirty="0" smtClean="0"/>
              <a:t>	At the ALA conference, one of the booths made a Because wall and people put post-it notes on the wall. The theme was a little different as it dealt with LGBTQ issues (remember the conference was in Orlando about 2 weeks after the mass murders there).</a:t>
            </a:r>
          </a:p>
          <a:p>
            <a:endParaRPr lang="en-US" baseline="0" dirty="0" smtClean="0"/>
          </a:p>
          <a:p>
            <a:r>
              <a:rPr lang="en-US" baseline="0" dirty="0" smtClean="0"/>
              <a:t>Let your patrons tell you how you transform them by hosting your own because wall. Use post-it notes or whiteboard paint on a wall of your library or let people record video of themselves to post on your Facebook or Instagram site.</a:t>
            </a:r>
          </a:p>
          <a:p>
            <a:endParaRPr lang="en-US" baseline="0" dirty="0" smtClean="0"/>
          </a:p>
          <a:p>
            <a:r>
              <a:rPr lang="en-US" baseline="0" dirty="0" smtClean="0"/>
              <a:t>The campaign can do whatever you can imagine it to do.</a:t>
            </a:r>
          </a:p>
          <a:p>
            <a:endParaRPr lang="en-US" baseline="0" dirty="0" smtClean="0"/>
          </a:p>
          <a:p>
            <a:r>
              <a:rPr lang="en-US" baseline="0" dirty="0" smtClean="0"/>
              <a:t>Find a problem – use the campaign and your imagination to spread the word. </a:t>
            </a:r>
            <a:r>
              <a:rPr lang="en-US" baseline="0" smtClean="0"/>
              <a:t>Libraries Transform Because but we need your help to do even more.</a:t>
            </a:r>
            <a:endParaRPr lang="en-US" dirty="0"/>
          </a:p>
        </p:txBody>
      </p:sp>
      <p:sp>
        <p:nvSpPr>
          <p:cNvPr id="4" name="Slide Number Placeholder 3"/>
          <p:cNvSpPr>
            <a:spLocks noGrp="1"/>
          </p:cNvSpPr>
          <p:nvPr>
            <p:ph type="sldNum" sz="quarter" idx="10"/>
          </p:nvPr>
        </p:nvSpPr>
        <p:spPr/>
        <p:txBody>
          <a:bodyPr/>
          <a:lstStyle/>
          <a:p>
            <a:fld id="{01588117-AA25-4C4E-B93A-3E48E72A302C}" type="slidenum">
              <a:rPr lang="en-US" smtClean="0"/>
              <a:t>5</a:t>
            </a:fld>
            <a:endParaRPr lang="en-US"/>
          </a:p>
        </p:txBody>
      </p:sp>
    </p:spTree>
    <p:extLst>
      <p:ext uri="{BB962C8B-B14F-4D97-AF65-F5344CB8AC3E}">
        <p14:creationId xmlns:p14="http://schemas.microsoft.com/office/powerpoint/2010/main" val="144985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E76E466-2A99-8B4D-8090-8D08947D8CCE}" type="datetimeFigureOut">
              <a:rPr lang="en-US" smtClean="0"/>
              <a:t>8/25/16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42EB634-EBDA-4B40-96CE-0C99518B7B00}"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07907552"/>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76E466-2A99-8B4D-8090-8D08947D8CCE}" type="datetimeFigureOut">
              <a:rPr lang="en-US" smtClean="0"/>
              <a:t>8/25/16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51574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E76E466-2A99-8B4D-8090-8D08947D8CCE}" type="datetimeFigureOut">
              <a:rPr lang="en-US" smtClean="0"/>
              <a:t>8/25/16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42EB634-EBDA-4B40-96CE-0C99518B7B0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77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76E466-2A99-8B4D-8090-8D08947D8CCE}" type="datetimeFigureOut">
              <a:rPr lang="en-US" smtClean="0"/>
              <a:t>8/25/16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35961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E76E466-2A99-8B4D-8090-8D08947D8CCE}" type="datetimeFigureOut">
              <a:rPr lang="en-US" smtClean="0"/>
              <a:t>8/25/16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42EB634-EBDA-4B40-96CE-0C99518B7B0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4329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76E466-2A99-8B4D-8090-8D08947D8CCE}" type="datetimeFigureOut">
              <a:rPr lang="en-US" smtClean="0"/>
              <a:t>8/25/16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49451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76E466-2A99-8B4D-8090-8D08947D8CCE}" type="datetimeFigureOut">
              <a:rPr lang="en-US" smtClean="0"/>
              <a:t>8/25/16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57654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76E466-2A99-8B4D-8090-8D08947D8CCE}" type="datetimeFigureOut">
              <a:rPr lang="en-US" smtClean="0"/>
              <a:t>8/25/16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57886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E76E466-2A99-8B4D-8090-8D08947D8CCE}" type="datetimeFigureOut">
              <a:rPr lang="en-US" smtClean="0"/>
              <a:t>8/25/16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EB634-EBDA-4B40-96CE-0C99518B7B00}" type="slidenum">
              <a:rPr lang="en-US" smtClean="0"/>
              <a:t>‹#›</a:t>
            </a:fld>
            <a:endParaRPr lang="en-US"/>
          </a:p>
        </p:txBody>
      </p:sp>
    </p:spTree>
    <p:extLst>
      <p:ext uri="{BB962C8B-B14F-4D97-AF65-F5344CB8AC3E}">
        <p14:creationId xmlns:p14="http://schemas.microsoft.com/office/powerpoint/2010/main" val="81235981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E76E466-2A99-8B4D-8090-8D08947D8CCE}" type="datetimeFigureOut">
              <a:rPr lang="en-US" smtClean="0"/>
              <a:t>8/25/16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42EB634-EBDA-4B40-96CE-0C99518B7B00}" type="slidenum">
              <a:rPr lang="en-US" smtClean="0"/>
              <a:t>‹#›</a:t>
            </a:fld>
            <a:endParaRPr lang="en-US"/>
          </a:p>
        </p:txBody>
      </p:sp>
    </p:spTree>
    <p:extLst>
      <p:ext uri="{BB962C8B-B14F-4D97-AF65-F5344CB8AC3E}">
        <p14:creationId xmlns:p14="http://schemas.microsoft.com/office/powerpoint/2010/main" val="177783311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E76E466-2A99-8B4D-8090-8D08947D8CCE}" type="datetimeFigureOut">
              <a:rPr lang="en-US" smtClean="0"/>
              <a:t>8/25/16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42EB634-EBDA-4B40-96CE-0C99518B7B00}" type="slidenum">
              <a:rPr lang="en-US" smtClean="0"/>
              <a:t>‹#›</a:t>
            </a:fld>
            <a:endParaRPr lang="en-US"/>
          </a:p>
        </p:txBody>
      </p:sp>
    </p:spTree>
    <p:extLst>
      <p:ext uri="{BB962C8B-B14F-4D97-AF65-F5344CB8AC3E}">
        <p14:creationId xmlns:p14="http://schemas.microsoft.com/office/powerpoint/2010/main" val="2101132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E76E466-2A99-8B4D-8090-8D08947D8CCE}" type="datetimeFigureOut">
              <a:rPr lang="en-US" smtClean="0"/>
              <a:t>8/25/16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42EB634-EBDA-4B40-96CE-0C99518B7B0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30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Libraries Transform</a:t>
            </a:r>
            <a:endParaRPr lang="en-US" dirty="0"/>
          </a:p>
        </p:txBody>
      </p:sp>
      <p:sp>
        <p:nvSpPr>
          <p:cNvPr id="3" name="Subtitle 2"/>
          <p:cNvSpPr>
            <a:spLocks noGrp="1"/>
          </p:cNvSpPr>
          <p:nvPr>
            <p:ph type="subTitle" idx="1"/>
          </p:nvPr>
        </p:nvSpPr>
        <p:spPr/>
        <p:txBody>
          <a:bodyPr/>
          <a:lstStyle/>
          <a:p>
            <a:r>
              <a:rPr lang="en-US" dirty="0" smtClean="0"/>
              <a:t>SDLA 2016</a:t>
            </a:r>
          </a:p>
          <a:p>
            <a:r>
              <a:rPr lang="en-US" dirty="0" smtClean="0"/>
              <a:t>Elizabeth Fox</a:t>
            </a:r>
            <a:endParaRPr lang="en-US" dirty="0"/>
          </a:p>
        </p:txBody>
      </p:sp>
    </p:spTree>
    <p:extLst>
      <p:ext uri="{BB962C8B-B14F-4D97-AF65-F5344CB8AC3E}">
        <p14:creationId xmlns:p14="http://schemas.microsoft.com/office/powerpoint/2010/main" val="144996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Libraries Transform Campaign?</a:t>
            </a:r>
            <a:endParaRPr lang="en-US" dirty="0"/>
          </a:p>
        </p:txBody>
      </p:sp>
      <p:sp>
        <p:nvSpPr>
          <p:cNvPr id="3" name="Content Placeholder 2"/>
          <p:cNvSpPr>
            <a:spLocks noGrp="1"/>
          </p:cNvSpPr>
          <p:nvPr>
            <p:ph idx="1"/>
          </p:nvPr>
        </p:nvSpPr>
        <p:spPr/>
        <p:txBody>
          <a:bodyPr/>
          <a:lstStyle/>
          <a:p>
            <a:r>
              <a:rPr lang="en-US" dirty="0" smtClean="0"/>
              <a:t>Multi-year</a:t>
            </a:r>
          </a:p>
          <a:p>
            <a:r>
              <a:rPr lang="en-US" dirty="0" smtClean="0"/>
              <a:t>Advocacy</a:t>
            </a:r>
          </a:p>
          <a:p>
            <a:r>
              <a:rPr lang="en-US" dirty="0" smtClean="0"/>
              <a:t>Libraries Transform Because</a:t>
            </a:r>
            <a:r>
              <a:rPr lang="is-IS" dirty="0" smtClean="0"/>
              <a:t>….</a:t>
            </a:r>
            <a:endParaRPr lang="en-US" dirty="0"/>
          </a:p>
        </p:txBody>
      </p:sp>
    </p:spTree>
    <p:extLst>
      <p:ext uri="{BB962C8B-B14F-4D97-AF65-F5344CB8AC3E}">
        <p14:creationId xmlns:p14="http://schemas.microsoft.com/office/powerpoint/2010/main" val="1230740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a:xfrm>
            <a:off x="2933700" y="2438400"/>
            <a:ext cx="8770571" cy="1880681"/>
          </a:xfrm>
        </p:spPr>
        <p:txBody>
          <a:bodyPr/>
          <a:lstStyle/>
          <a:p>
            <a:r>
              <a:rPr lang="en-US" sz="3200" dirty="0"/>
              <a:t>Today’s libraries are not just about what we have for people, but what we do for and with </a:t>
            </a:r>
            <a:r>
              <a:rPr lang="en-US" sz="3200"/>
              <a:t>people</a:t>
            </a:r>
            <a:r>
              <a:rPr lang="en-US" sz="3200" smtClean="0"/>
              <a:t>.</a:t>
            </a:r>
            <a:endParaRPr lang="en-US" dirty="0"/>
          </a:p>
          <a:p>
            <a:endParaRPr lang="en-US" dirty="0"/>
          </a:p>
        </p:txBody>
      </p:sp>
      <p:sp>
        <p:nvSpPr>
          <p:cNvPr id="4" name="Content Placeholder 2"/>
          <p:cNvSpPr txBox="1">
            <a:spLocks/>
          </p:cNvSpPr>
          <p:nvPr/>
        </p:nvSpPr>
        <p:spPr>
          <a:xfrm>
            <a:off x="2933699" y="2192481"/>
            <a:ext cx="8770571" cy="188068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dirty="0"/>
              <a:t>Libraries are at the heart of our communities—a resource for people of any age to find what they need to help improve their quality of life</a:t>
            </a:r>
            <a:r>
              <a:rPr lang="en-US" sz="3200" dirty="0" smtClean="0"/>
              <a:t>.</a:t>
            </a:r>
            <a:endParaRPr lang="en-US" sz="3200" dirty="0"/>
          </a:p>
        </p:txBody>
      </p:sp>
      <p:sp>
        <p:nvSpPr>
          <p:cNvPr id="6" name="Content Placeholder 2"/>
          <p:cNvSpPr txBox="1">
            <a:spLocks/>
          </p:cNvSpPr>
          <p:nvPr/>
        </p:nvSpPr>
        <p:spPr>
          <a:xfrm>
            <a:off x="2933699" y="2501820"/>
            <a:ext cx="8770571" cy="1880681"/>
          </a:xfrm>
          <a:prstGeom prst="rect">
            <a:avLst/>
          </a:prstGeom>
        </p:spPr>
        <p:txBody>
          <a:bodyPr vert="horz" lIns="91440" tIns="45720" rIns="91440" bIns="45720" rtlCol="0">
            <a:normAutofit fontScale="925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Libraries are evolving with these changes in order to serve the public and to continue to fulfill their role in leveling the playing field for all who seek information and access to technologies.</a:t>
            </a:r>
            <a:r>
              <a:rPr lang="en-US" sz="3200"/>
              <a:t> </a:t>
            </a:r>
            <a:endParaRPr lang="en-US" sz="3200"/>
          </a:p>
        </p:txBody>
      </p:sp>
      <p:sp>
        <p:nvSpPr>
          <p:cNvPr id="7" name="Content Placeholder 2"/>
          <p:cNvSpPr txBox="1">
            <a:spLocks/>
          </p:cNvSpPr>
          <p:nvPr/>
        </p:nvSpPr>
        <p:spPr>
          <a:xfrm>
            <a:off x="2933699" y="2192481"/>
            <a:ext cx="8770571" cy="188068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Our society is at a critical juncture with regard to the changing information landscape and the skills needed to thrive in our digital world.</a:t>
            </a:r>
            <a:r>
              <a:rPr lang="en-US" sz="3200"/>
              <a:t> </a:t>
            </a:r>
            <a:endParaRPr lang="en-US" sz="3200"/>
          </a:p>
        </p:txBody>
      </p:sp>
      <p:sp>
        <p:nvSpPr>
          <p:cNvPr id="8" name="Content Placeholder 2"/>
          <p:cNvSpPr txBox="1">
            <a:spLocks/>
          </p:cNvSpPr>
          <p:nvPr/>
        </p:nvSpPr>
        <p:spPr>
          <a:xfrm>
            <a:off x="2933699" y="2316344"/>
            <a:ext cx="8770571" cy="1880681"/>
          </a:xfrm>
          <a:prstGeom prst="rect">
            <a:avLst/>
          </a:prstGeom>
        </p:spPr>
        <p:txBody>
          <a:bodyPr vert="horz" lIns="91440" tIns="45720" rIns="91440" bIns="45720" rtlCol="0">
            <a:normAutofit fontScale="92500" lnSpcReduction="20000"/>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Libraries also are expanding beyond their traditional roles and providing more opportunities for community engagement and delivering new services that connect closely with patrons’ </a:t>
            </a:r>
            <a:r>
              <a:rPr lang="en-US" sz="3200"/>
              <a:t>needs</a:t>
            </a:r>
            <a:r>
              <a:rPr lang="en-US" sz="3200" smtClean="0"/>
              <a:t>.</a:t>
            </a:r>
            <a:endParaRPr lang="en-US" sz="3200"/>
          </a:p>
        </p:txBody>
      </p:sp>
      <p:sp>
        <p:nvSpPr>
          <p:cNvPr id="9" name="Content Placeholder 2"/>
          <p:cNvSpPr txBox="1">
            <a:spLocks/>
          </p:cNvSpPr>
          <p:nvPr/>
        </p:nvSpPr>
        <p:spPr>
          <a:xfrm>
            <a:off x="2933698" y="2432812"/>
            <a:ext cx="8770571" cy="188068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Library professionals facilitate individual opportunity and community </a:t>
            </a:r>
            <a:r>
              <a:rPr lang="en-US" sz="3200"/>
              <a:t>progress</a:t>
            </a:r>
            <a:r>
              <a:rPr lang="en-US" sz="3200" smtClean="0"/>
              <a:t>.</a:t>
            </a:r>
            <a:endParaRPr lang="en-US" sz="3200"/>
          </a:p>
        </p:txBody>
      </p:sp>
      <p:sp>
        <p:nvSpPr>
          <p:cNvPr id="10" name="Content Placeholder 2"/>
          <p:cNvSpPr txBox="1">
            <a:spLocks/>
          </p:cNvSpPr>
          <p:nvPr/>
        </p:nvSpPr>
        <p:spPr>
          <a:xfrm>
            <a:off x="2933697" y="2224191"/>
            <a:ext cx="8770571" cy="188068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Libraries are committed to advancing their legacy of reading and developing a digitally inclusive </a:t>
            </a:r>
            <a:r>
              <a:rPr lang="en-US" sz="3200"/>
              <a:t>society</a:t>
            </a:r>
            <a:r>
              <a:rPr lang="en-US" sz="3200" smtClean="0"/>
              <a:t>.</a:t>
            </a:r>
            <a:endParaRPr lang="en-US" sz="3200"/>
          </a:p>
        </p:txBody>
      </p:sp>
      <p:sp>
        <p:nvSpPr>
          <p:cNvPr id="11" name="Content Placeholder 2"/>
          <p:cNvSpPr txBox="1">
            <a:spLocks/>
          </p:cNvSpPr>
          <p:nvPr/>
        </p:nvSpPr>
        <p:spPr>
          <a:xfrm>
            <a:off x="2933697" y="2401102"/>
            <a:ext cx="8770571" cy="188068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3200"/>
              <a:t>Libraries of all kinds add value in five key areas: education, employment, entrepreneurship, empowerment and </a:t>
            </a:r>
            <a:r>
              <a:rPr lang="en-US" sz="3200"/>
              <a:t>engagement</a:t>
            </a:r>
            <a:r>
              <a:rPr lang="en-US" sz="3200" smtClean="0"/>
              <a:t>.</a:t>
            </a:r>
            <a:endParaRPr lang="en-US" sz="3200"/>
          </a:p>
        </p:txBody>
      </p:sp>
    </p:spTree>
    <p:extLst>
      <p:ext uri="{BB962C8B-B14F-4D97-AF65-F5344CB8AC3E}">
        <p14:creationId xmlns:p14="http://schemas.microsoft.com/office/powerpoint/2010/main" val="1969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4">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4">
                                            <p:txEl>
                                              <p:pRg st="0" end="0"/>
                                            </p:txEl>
                                          </p:spTgt>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0" end="0"/>
                                            </p:txEl>
                                          </p:spTgt>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7">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7">
                                            <p:txEl>
                                              <p:pRg st="0" end="0"/>
                                            </p:txEl>
                                          </p:spTgt>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3" dur="500"/>
                                        <p:tgtEl>
                                          <p:spTgt spid="8">
                                            <p:txEl>
                                              <p:pRg st="0" end="0"/>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8">
                                            <p:txEl>
                                              <p:pRg st="0" end="0"/>
                                            </p:txEl>
                                          </p:spTgt>
                                        </p:tgtEl>
                                        <p:attrNameLst>
                                          <p:attrName>style.visibility</p:attrName>
                                        </p:attrNameLst>
                                      </p:cBhvr>
                                      <p:to>
                                        <p:strVal val="hidden"/>
                                      </p:to>
                                    </p:set>
                                  </p:childTnLst>
                                </p:cTn>
                              </p:par>
                              <p:par>
                                <p:cTn id="55" presetID="2" presetClass="entr" presetSubtype="4" fill="hold" grpId="0" nodeType="with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9">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9">
                                            <p:txEl>
                                              <p:pRg st="0" end="0"/>
                                            </p:txEl>
                                          </p:spTgt>
                                        </p:tgtEl>
                                        <p:attrNameLst>
                                          <p:attrName>style.visibility</p:attrName>
                                        </p:attrNameLst>
                                      </p:cBhvr>
                                      <p:to>
                                        <p:strVal val="hidden"/>
                                      </p:to>
                                    </p:set>
                                  </p:childTnLst>
                                </p:cTn>
                              </p:par>
                              <p:par>
                                <p:cTn id="65" presetID="2" presetClass="entr" presetSubtype="4" fill="hold" grpId="0" nodeType="with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 calcmode="lin" valueType="num">
                                      <p:cBhvr additive="base">
                                        <p:cTn id="6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3" dur="500"/>
                                        <p:tgtEl>
                                          <p:spTgt spid="10">
                                            <p:txEl>
                                              <p:pRg st="0" end="0"/>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10">
                                            <p:txEl>
                                              <p:pRg st="0" end="0"/>
                                            </p:txEl>
                                          </p:spTgt>
                                        </p:tgtEl>
                                        <p:attrNameLst>
                                          <p:attrName>style.visibility</p:attrName>
                                        </p:attrNameLst>
                                      </p:cBhvr>
                                      <p:to>
                                        <p:strVal val="hidden"/>
                                      </p:to>
                                    </p:set>
                                  </p:childTnLst>
                                </p:cTn>
                              </p:par>
                              <p:par>
                                <p:cTn id="75" presetID="2" presetClass="entr" presetSubtype="4" fill="hold" grpId="0" nodeType="with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additive="base">
                                        <p:cTn id="7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P spid="6" grpId="0" build="p"/>
      <p:bldP spid="6" grpId="1" build="p"/>
      <p:bldP spid="7" grpId="0" build="p"/>
      <p:bldP spid="7" grpId="1" build="p"/>
      <p:bldP spid="8" grpId="0" build="p"/>
      <p:bldP spid="8" grpId="1" build="p"/>
      <p:bldP spid="9" grpId="0" build="p"/>
      <p:bldP spid="9" grpId="1" build="p"/>
      <p:bldP spid="10" grpId="0" build="p"/>
      <p:bldP spid="10" grpId="1"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0"/>
            <a:ext cx="4820771" cy="2129061"/>
          </a:xfrm>
        </p:spPr>
        <p:txBody>
          <a:bodyPr>
            <a:normAutofit/>
          </a:bodyPr>
          <a:lstStyle/>
          <a:p>
            <a:r>
              <a:rPr lang="en-US" dirty="0" smtClean="0"/>
              <a:t>How are these messages formatted?</a:t>
            </a:r>
            <a:endParaRPr lang="en-US" dirty="0"/>
          </a:p>
        </p:txBody>
      </p:sp>
      <p:sp>
        <p:nvSpPr>
          <p:cNvPr id="3" name="Content Placeholder 2"/>
          <p:cNvSpPr>
            <a:spLocks noGrp="1"/>
          </p:cNvSpPr>
          <p:nvPr>
            <p:ph idx="1"/>
          </p:nvPr>
        </p:nvSpPr>
        <p:spPr/>
        <p:txBody>
          <a:bodyPr>
            <a:normAutofit/>
          </a:bodyPr>
          <a:lstStyle/>
          <a:p>
            <a:r>
              <a:rPr lang="en-US" sz="4000" dirty="0" smtClean="0"/>
              <a:t>Because </a:t>
            </a:r>
            <a:r>
              <a:rPr lang="is-IS" sz="4000" dirty="0" smtClean="0"/>
              <a:t>….</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471" y="0"/>
            <a:ext cx="4437529"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471" y="0"/>
            <a:ext cx="4437529"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4471" y="0"/>
            <a:ext cx="4437529" cy="6858000"/>
          </a:xfrm>
          <a:prstGeom prst="rect">
            <a:avLst/>
          </a:prstGeom>
        </p:spPr>
      </p:pic>
    </p:spTree>
    <p:extLst>
      <p:ext uri="{BB962C8B-B14F-4D97-AF65-F5344CB8AC3E}">
        <p14:creationId xmlns:p14="http://schemas.microsoft.com/office/powerpoint/2010/main" val="2392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use the campaign?</a:t>
            </a:r>
            <a:endParaRPr lang="en-US" dirty="0"/>
          </a:p>
        </p:txBody>
      </p:sp>
      <p:sp>
        <p:nvSpPr>
          <p:cNvPr id="3" name="Content Placeholder 2"/>
          <p:cNvSpPr>
            <a:spLocks noGrp="1"/>
          </p:cNvSpPr>
          <p:nvPr>
            <p:ph idx="1"/>
          </p:nvPr>
        </p:nvSpPr>
        <p:spPr/>
        <p:txBody>
          <a:bodyPr/>
          <a:lstStyle/>
          <a:p>
            <a:r>
              <a:rPr lang="en-US" dirty="0" smtClean="0"/>
              <a:t>Use the posters, postcards, bookmarks, and banners ALA has produced</a:t>
            </a:r>
          </a:p>
          <a:p>
            <a:r>
              <a:rPr lang="en-US" dirty="0" smtClean="0"/>
              <a:t>Make your own materials</a:t>
            </a:r>
          </a:p>
          <a:p>
            <a:pPr lvl="1"/>
            <a:r>
              <a:rPr lang="en-US" dirty="0" smtClean="0"/>
              <a:t>The ALA booth has mini-postcards, posters, and window clings</a:t>
            </a:r>
          </a:p>
          <a:p>
            <a:r>
              <a:rPr lang="en-US" dirty="0" smtClean="0"/>
              <a:t>This year we are featuring librarians</a:t>
            </a:r>
          </a:p>
          <a:p>
            <a:pPr lvl="1"/>
            <a:r>
              <a:rPr lang="en-US" dirty="0" smtClean="0"/>
              <a:t>Libraries Transform -  I’m an expert in [fill in the blank – be creative!]</a:t>
            </a:r>
          </a:p>
          <a:p>
            <a:pPr lvl="1"/>
            <a:r>
              <a:rPr lang="en-US" dirty="0" smtClean="0"/>
              <a:t>The ALA booth is making I’m an expert badges for you with your picture!</a:t>
            </a:r>
          </a:p>
          <a:p>
            <a:pPr lvl="2"/>
            <a:r>
              <a:rPr lang="en-US" dirty="0" smtClean="0"/>
              <a:t>The cost for the badges is very high – you actually have to talk to me.</a:t>
            </a:r>
            <a:endParaRPr lang="en-US" dirty="0"/>
          </a:p>
        </p:txBody>
      </p:sp>
    </p:spTree>
    <p:extLst>
      <p:ext uri="{BB962C8B-B14F-4D97-AF65-F5344CB8AC3E}">
        <p14:creationId xmlns:p14="http://schemas.microsoft.com/office/powerpoint/2010/main" val="185521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70</TotalTime>
  <Words>743</Words>
  <Application>Microsoft Macintosh PowerPoint</Application>
  <PresentationFormat>Widescreen</PresentationFormat>
  <Paragraphs>65</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Century Schoolbook</vt:lpstr>
      <vt:lpstr>Corbel</vt:lpstr>
      <vt:lpstr>Feathered</vt:lpstr>
      <vt:lpstr>Libraries Transform</vt:lpstr>
      <vt:lpstr>What is the Libraries Transform Campaign?</vt:lpstr>
      <vt:lpstr>Messaging</vt:lpstr>
      <vt:lpstr>How are these messages formatted?</vt:lpstr>
      <vt:lpstr>How can you use the campaign?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Libraries Transform</dc:title>
  <dc:creator>Microsoft Office User</dc:creator>
  <cp:lastModifiedBy>Microsoft Office User</cp:lastModifiedBy>
  <cp:revision>6</cp:revision>
  <dcterms:created xsi:type="dcterms:W3CDTF">2016-08-25T20:03:18Z</dcterms:created>
  <dcterms:modified xsi:type="dcterms:W3CDTF">2016-08-25T21:14:04Z</dcterms:modified>
</cp:coreProperties>
</file>